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1" r:id="rId8"/>
    <p:sldId id="268" r:id="rId9"/>
    <p:sldId id="270" r:id="rId10"/>
    <p:sldId id="262" r:id="rId11"/>
    <p:sldId id="263" r:id="rId12"/>
    <p:sldId id="269" r:id="rId13"/>
    <p:sldId id="271" r:id="rId14"/>
    <p:sldId id="272" r:id="rId15"/>
    <p:sldId id="264" r:id="rId16"/>
    <p:sldId id="273" r:id="rId17"/>
    <p:sldId id="274" r:id="rId18"/>
    <p:sldId id="265" r:id="rId19"/>
    <p:sldId id="275" r:id="rId20"/>
    <p:sldId id="266"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24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12B7A-7069-438B-9392-E8A3EFC4519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12B7A-7069-438B-9392-E8A3EFC4519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212B7A-7069-438B-9392-E8A3EFC4519A}"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12B7A-7069-438B-9392-E8A3EFC4519A}"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28C85-EAA7-4210-A5CB-A1C841DDEEC7}"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12B7A-7069-438B-9392-E8A3EFC451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428C85-EAA7-4210-A5CB-A1C841DDEEC7}" type="datetimeFigureOut">
              <a:rPr lang="en-US" smtClean="0"/>
              <a:t>11/6/2017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4212B7A-7069-438B-9392-E8A3EFC4519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google.com/url?sa=i&amp;rct=j&amp;q=&amp;esrc=s&amp;source=images&amp;cd=&amp;cad=rja&amp;uact=8&amp;ved=&amp;url=http://valuesbasedpa.com/partners/you-caring/&amp;psig=AFQjCNEH_57mkEWaJYjB-7adRkkTk6Ll2g&amp;ust=1505498813381801" TargetMode="External"/><Relationship Id="rId3" Type="http://schemas.openxmlformats.org/officeDocument/2006/relationships/hyperlink" Target="http://www.google.com/url?sa=i&amp;rct=j&amp;q=&amp;esrc=s&amp;source=images&amp;cd=&amp;cad=rja&amp;uact=8&amp;ved=0ahUKEwi8j_n9nqXWAhWKhFQKHXg1A74QjRwIBw&amp;url=http://blog.benscole.com/2013/05/launched-one-today-by-google.html&amp;psig=AFQjCNG59tE_wYs3QEWqQ7XXL2XCuxUreg&amp;ust=1505497912548952" TargetMode="Externa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hyperlink" Target="https://www.google.com/url?sa=i&amp;rct=j&amp;q=&amp;esrc=s&amp;source=images&amp;cd=&amp;cad=rja&amp;uact=8&amp;ved=0ahUKEwjt3Z6wn6XWAhUozIMKHdaGCLAQjRwIBw&amp;url=https://twitter.com/network4good&amp;psig=AFQjCNGfVRoTvbNVFZpXpy1xcdHFBC1C4w&amp;ust=1505498039971915" TargetMode="External"/><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www.google.com/url?sa=i&amp;rct=j&amp;q=&amp;esrc=s&amp;source=images&amp;cd=&amp;cad=rja&amp;uact=8&amp;ved=0ahUKEwjm5cyxoKXWAhUV84MKHcCRDXAQjRwIBw&amp;url=https://www.seeklogo.net/tag/facebook/&amp;psig=AFQjCNGs4Gf7CB0ULSjpTh7BdotKZ0F37w&amp;ust=1505498311197728" TargetMode="Externa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848600" cy="1447800"/>
          </a:xfrm>
        </p:spPr>
        <p:txBody>
          <a:bodyPr/>
          <a:lstStyle/>
          <a:p>
            <a:r>
              <a:rPr lang="en-US" sz="4800" dirty="0" smtClean="0"/>
              <a:t>NASCO Crowdfunding </a:t>
            </a:r>
            <a:r>
              <a:rPr lang="en-US" sz="4800" u="sng" dirty="0" smtClean="0"/>
              <a:t>Working Group</a:t>
            </a:r>
            <a:endParaRPr lang="en-US" sz="4800" u="sng" dirty="0"/>
          </a:p>
        </p:txBody>
      </p:sp>
      <p:sp>
        <p:nvSpPr>
          <p:cNvPr id="3" name="Subtitle 2"/>
          <p:cNvSpPr>
            <a:spLocks noGrp="1"/>
          </p:cNvSpPr>
          <p:nvPr>
            <p:ph type="subTitle" idx="1"/>
          </p:nvPr>
        </p:nvSpPr>
        <p:spPr>
          <a:xfrm>
            <a:off x="685800" y="3505200"/>
            <a:ext cx="7772400" cy="2895600"/>
          </a:xfrm>
        </p:spPr>
        <p:txBody>
          <a:bodyPr>
            <a:normAutofit/>
          </a:bodyPr>
          <a:lstStyle/>
          <a:p>
            <a:r>
              <a:rPr lang="en-US" sz="3200" dirty="0" smtClean="0"/>
              <a:t>Results from 50 State Survey on Regulation of Crowdfunding Activities </a:t>
            </a:r>
          </a:p>
          <a:p>
            <a:endParaRPr lang="en-US" sz="3200" dirty="0"/>
          </a:p>
          <a:p>
            <a:r>
              <a:rPr lang="en-US" dirty="0" smtClean="0"/>
              <a:t>National Association of State Charities Officials</a:t>
            </a:r>
            <a:endParaRPr lang="en-US" dirty="0" smtClean="0"/>
          </a:p>
          <a:p>
            <a:r>
              <a:rPr lang="en-US" dirty="0" smtClean="0"/>
              <a:t>October 3, 2017		</a:t>
            </a:r>
            <a:endParaRPr lang="en-US" dirty="0"/>
          </a:p>
        </p:txBody>
      </p:sp>
      <p:pic>
        <p:nvPicPr>
          <p:cNvPr id="1030"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1628775" cy="518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Image result for paypal logo"/>
          <p:cNvSpPr>
            <a:spLocks noChangeAspect="1" noChangeArrowheads="1"/>
          </p:cNvSpPr>
          <p:nvPr/>
        </p:nvSpPr>
        <p:spPr bwMode="auto">
          <a:xfrm>
            <a:off x="0" y="-136525"/>
            <a:ext cx="216217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6" descr="Image result for paypal logo"/>
          <p:cNvSpPr>
            <a:spLocks noChangeAspect="1" noChangeArrowheads="1"/>
          </p:cNvSpPr>
          <p:nvPr/>
        </p:nvSpPr>
        <p:spPr bwMode="auto">
          <a:xfrm>
            <a:off x="152400" y="15875"/>
            <a:ext cx="216217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8" descr="Image result for paypal logo"/>
          <p:cNvSpPr>
            <a:spLocks noChangeAspect="1" noChangeArrowheads="1"/>
          </p:cNvSpPr>
          <p:nvPr/>
        </p:nvSpPr>
        <p:spPr bwMode="auto">
          <a:xfrm>
            <a:off x="304800" y="168275"/>
            <a:ext cx="216217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2" descr="Image result for paypal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4" descr="Image result for paypal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28" descr="Image result for google one today"/>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30" descr="Image result for google one today"/>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56" name="Picture 32" descr="Image result for google one toda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678526"/>
            <a:ext cx="914400" cy="8986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encrypted-tbn0.gstatic.com/images?q=tbn:ANd9GcR70dBLcM9p_gdYIt6izvBYd_Hw0EzY92l3XugKbGoHd42sxYFWxR5QF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419521"/>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678526"/>
            <a:ext cx="1554480" cy="116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descr="http://makemydonation.org/wp-content/uploads/2017/07/mmd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64" y="2900975"/>
            <a:ext cx="1828800" cy="37863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s://encrypted-tbn0.gstatic.com/images?q=tbn:ANd9GcRO8IVEM8H_YyAfAobjqAIDL_SC_-4CHUUssxJpu5y21cAHOcSIPthaLc0">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5843" b="33038"/>
          <a:stretch/>
        </p:blipFill>
        <p:spPr bwMode="auto">
          <a:xfrm>
            <a:off x="2499633" y="2560950"/>
            <a:ext cx="1996167" cy="73969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17684"/>
            <a:ext cx="1604088" cy="63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8" name="Picture 44"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0688" y="2724403"/>
            <a:ext cx="1828800" cy="56454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youcaring logo">
            <a:hlinkClick r:id="rId13"/>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9669" b="36508"/>
          <a:stretch/>
        </p:blipFill>
        <p:spPr bwMode="auto">
          <a:xfrm>
            <a:off x="2332478" y="2428479"/>
            <a:ext cx="2468880" cy="39113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rowdRis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2414553"/>
            <a:ext cx="1556139" cy="372121"/>
          </a:xfrm>
          <a:prstGeom prst="rect">
            <a:avLst/>
          </a:prstGeom>
          <a:solidFill>
            <a:schemeClr val="accent1"/>
          </a:solidFill>
        </p:spPr>
      </p:pic>
      <p:pic>
        <p:nvPicPr>
          <p:cNvPr id="1076" name="Picture 52" descr="GlobalGiving homep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103" y="2515700"/>
            <a:ext cx="1857375" cy="27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3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Third party </a:t>
            </a:r>
            <a:r>
              <a:rPr lang="en-US" sz="3600" dirty="0"/>
              <a:t>w</a:t>
            </a:r>
            <a:r>
              <a:rPr lang="en-US" sz="3600" dirty="0" smtClean="0"/>
              <a:t>ebsite </a:t>
            </a:r>
            <a:r>
              <a:rPr lang="en-US" sz="3600" dirty="0"/>
              <a:t>f</a:t>
            </a:r>
            <a:r>
              <a:rPr lang="en-US" sz="3600" dirty="0" smtClean="0"/>
              <a:t>undraising for charities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descr="C:\Users\thomas.j.donovan\Desktop\PAYPAL_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2" y="1981200"/>
            <a:ext cx="9052560" cy="437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4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sz="3600" dirty="0">
                <a:solidFill>
                  <a:srgbClr val="1F497D"/>
                </a:solidFill>
              </a:rPr>
              <a:t>Third </a:t>
            </a:r>
            <a:r>
              <a:rPr lang="en-US" sz="3600" dirty="0" smtClean="0">
                <a:solidFill>
                  <a:srgbClr val="1F497D"/>
                </a:solidFill>
              </a:rPr>
              <a:t>party </a:t>
            </a:r>
            <a:r>
              <a:rPr lang="en-US" sz="3600" dirty="0">
                <a:solidFill>
                  <a:srgbClr val="1F497D"/>
                </a:solidFill>
              </a:rPr>
              <a:t>w</a:t>
            </a:r>
            <a:r>
              <a:rPr lang="en-US" sz="3600" dirty="0" smtClean="0">
                <a:solidFill>
                  <a:srgbClr val="1F497D"/>
                </a:solidFill>
              </a:rPr>
              <a:t>ebsite </a:t>
            </a:r>
            <a:r>
              <a:rPr lang="en-US" sz="3600" dirty="0">
                <a:solidFill>
                  <a:srgbClr val="1F497D"/>
                </a:solidFill>
              </a:rPr>
              <a:t>f</a:t>
            </a:r>
            <a:r>
              <a:rPr lang="en-US" sz="3600" dirty="0" smtClean="0">
                <a:solidFill>
                  <a:srgbClr val="1F497D"/>
                </a:solidFill>
              </a:rPr>
              <a:t>undraising </a:t>
            </a:r>
            <a:r>
              <a:rPr lang="en-US" sz="3600" dirty="0">
                <a:solidFill>
                  <a:srgbClr val="1F497D"/>
                </a:solidFill>
              </a:rPr>
              <a:t>for </a:t>
            </a:r>
            <a:r>
              <a:rPr lang="en-US" sz="3600" dirty="0" smtClean="0">
                <a:solidFill>
                  <a:srgbClr val="1F497D"/>
                </a:solidFill>
              </a:rPr>
              <a:t>charities</a:t>
            </a:r>
            <a:r>
              <a:rPr lang="en-US" sz="3600" dirty="0">
                <a:solidFill>
                  <a:srgbClr val="1F497D"/>
                </a:solidFill>
              </a:rPr>
              <a:t/>
            </a:r>
            <a:br>
              <a:rPr lang="en-US" sz="3600" dirty="0">
                <a:solidFill>
                  <a:srgbClr val="1F497D"/>
                </a:solidFill>
              </a:rPr>
            </a:b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thomas.j.donovan\Desktop\Google One Today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5" y="1600200"/>
            <a:ext cx="9052560" cy="461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8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for charities </a:t>
            </a:r>
            <a:endParaRPr lang="en-US" dirty="0"/>
          </a:p>
        </p:txBody>
      </p:sp>
      <p:sp>
        <p:nvSpPr>
          <p:cNvPr id="3" name="Content Placeholder 2"/>
          <p:cNvSpPr>
            <a:spLocks noGrp="1"/>
          </p:cNvSpPr>
          <p:nvPr>
            <p:ph idx="1"/>
          </p:nvPr>
        </p:nvSpPr>
        <p:spPr/>
        <p:txBody>
          <a:bodyPr/>
          <a:lstStyle/>
          <a:p>
            <a:r>
              <a:rPr lang="en-US" dirty="0" smtClean="0"/>
              <a:t>Does your state regulate third party websites for their activity hosting fundraising campaigns </a:t>
            </a:r>
            <a:r>
              <a:rPr lang="en-US" b="1" dirty="0" smtClean="0"/>
              <a:t>submitted by charities</a:t>
            </a:r>
            <a:r>
              <a:rPr lang="en-US" dirty="0" smtClean="0"/>
              <a:t>?</a:t>
            </a:r>
          </a:p>
          <a:p>
            <a:r>
              <a:rPr lang="en-US" dirty="0" smtClean="0"/>
              <a:t>Yes   19</a:t>
            </a:r>
          </a:p>
          <a:p>
            <a:pPr lvl="1"/>
            <a:r>
              <a:rPr lang="en-US" sz="2400" dirty="0"/>
              <a:t>O</a:t>
            </a:r>
            <a:r>
              <a:rPr lang="en-US" sz="2400" dirty="0" smtClean="0"/>
              <a:t>nly if website charges a fee   8</a:t>
            </a:r>
            <a:r>
              <a:rPr lang="en-US" dirty="0" smtClean="0"/>
              <a:t>		</a:t>
            </a:r>
          </a:p>
          <a:p>
            <a:r>
              <a:rPr lang="en-US" dirty="0" smtClean="0"/>
              <a:t>No    22 </a:t>
            </a:r>
          </a:p>
          <a:p>
            <a:pPr marL="0" indent="0">
              <a:buNone/>
            </a:pPr>
            <a:r>
              <a:rPr lang="en-US" dirty="0" smtClean="0"/>
              <a:t> </a:t>
            </a:r>
          </a:p>
          <a:p>
            <a:r>
              <a:rPr lang="en-US" dirty="0" smtClean="0"/>
              <a:t>If yes, how would you regulate them?</a:t>
            </a:r>
          </a:p>
          <a:p>
            <a:r>
              <a:rPr lang="en-US" dirty="0" smtClean="0"/>
              <a:t>Paid fundraiser  10</a:t>
            </a:r>
          </a:p>
          <a:p>
            <a:r>
              <a:rPr lang="en-US" dirty="0" smtClean="0"/>
              <a:t>Fundraising counsel  4</a:t>
            </a:r>
          </a:p>
          <a:p>
            <a:r>
              <a:rPr lang="en-US" dirty="0" smtClean="0"/>
              <a:t>Commercial co-venture 4</a:t>
            </a:r>
            <a:endParaRPr lang="en-US" dirty="0"/>
          </a:p>
        </p:txBody>
      </p:sp>
    </p:spTree>
    <p:extLst>
      <p:ext uri="{BB962C8B-B14F-4D97-AF65-F5344CB8AC3E}">
        <p14:creationId xmlns:p14="http://schemas.microsoft.com/office/powerpoint/2010/main" val="328344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smtClean="0"/>
              <a:t>Fundraising for charities</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a:t>Does your state regulate </a:t>
            </a:r>
            <a:r>
              <a:rPr lang="en-US" dirty="0" smtClean="0"/>
              <a:t>third party websites for their </a:t>
            </a:r>
            <a:r>
              <a:rPr lang="en-US" dirty="0"/>
              <a:t>activity </a:t>
            </a:r>
            <a:r>
              <a:rPr lang="en-US" dirty="0" smtClean="0"/>
              <a:t>allowing donors to contribute to most any charity (charity list imported from from GuideStar or IRS Master File)?</a:t>
            </a:r>
          </a:p>
          <a:p>
            <a:r>
              <a:rPr lang="en-US" dirty="0" smtClean="0"/>
              <a:t>Yes  19</a:t>
            </a:r>
          </a:p>
          <a:p>
            <a:pPr marL="182880" lvl="8" indent="0">
              <a:buSzPct val="85000"/>
              <a:buNone/>
            </a:pPr>
            <a:r>
              <a:rPr lang="en-US" sz="2400" dirty="0" smtClean="0"/>
              <a:t>	Only </a:t>
            </a:r>
            <a:r>
              <a:rPr lang="en-US" sz="2400" dirty="0"/>
              <a:t>if </a:t>
            </a:r>
            <a:r>
              <a:rPr lang="en-US" sz="2400" dirty="0" smtClean="0"/>
              <a:t>website charges a fee    5</a:t>
            </a:r>
          </a:p>
          <a:p>
            <a:r>
              <a:rPr lang="en-US" dirty="0" smtClean="0"/>
              <a:t>No   22</a:t>
            </a:r>
            <a:endParaRPr lang="en-US" dirty="0"/>
          </a:p>
          <a:p>
            <a:r>
              <a:rPr lang="en-US" dirty="0" smtClean="0"/>
              <a:t>If yes, how would you regulate them?</a:t>
            </a:r>
          </a:p>
          <a:p>
            <a:pPr lvl="3"/>
            <a:r>
              <a:rPr lang="en-US" sz="2400" dirty="0" smtClean="0"/>
              <a:t>Uncertain: paid fundraiser, fundraising counsel, commercial co-venture</a:t>
            </a:r>
          </a:p>
          <a:p>
            <a:r>
              <a:rPr lang="en-US" dirty="0" smtClean="0"/>
              <a:t>Examples of entities regulated: Amazon Smile, PayPal Giving Fund, GoFundMe Impact Fund, Network for Good</a:t>
            </a:r>
          </a:p>
        </p:txBody>
      </p:sp>
    </p:spTree>
    <p:extLst>
      <p:ext uri="{BB962C8B-B14F-4D97-AF65-F5344CB8AC3E}">
        <p14:creationId xmlns:p14="http://schemas.microsoft.com/office/powerpoint/2010/main" val="334915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for charities</a:t>
            </a:r>
            <a:endParaRPr lang="en-US" dirty="0"/>
          </a:p>
        </p:txBody>
      </p:sp>
      <p:sp>
        <p:nvSpPr>
          <p:cNvPr id="3" name="Content Placeholder 2"/>
          <p:cNvSpPr>
            <a:spLocks noGrp="1"/>
          </p:cNvSpPr>
          <p:nvPr>
            <p:ph idx="1"/>
          </p:nvPr>
        </p:nvSpPr>
        <p:spPr/>
        <p:txBody>
          <a:bodyPr/>
          <a:lstStyle/>
          <a:p>
            <a:r>
              <a:rPr lang="en-US" dirty="0"/>
              <a:t>Does your state </a:t>
            </a:r>
            <a:r>
              <a:rPr lang="en-US" dirty="0" smtClean="0"/>
              <a:t>require that any charity give its permission before a third party website may offer donors the chance to donate to that charity? </a:t>
            </a:r>
          </a:p>
          <a:p>
            <a:r>
              <a:rPr lang="en-US" dirty="0" smtClean="0"/>
              <a:t>Yes	26</a:t>
            </a:r>
          </a:p>
          <a:p>
            <a:pPr lvl="1"/>
            <a:r>
              <a:rPr lang="en-US" sz="2400" dirty="0"/>
              <a:t>O</a:t>
            </a:r>
            <a:r>
              <a:rPr lang="en-US" sz="2400" dirty="0" smtClean="0"/>
              <a:t>nly if website also displays charity’s logo or its written material  1</a:t>
            </a:r>
            <a:endParaRPr lang="en-US" sz="2400" dirty="0"/>
          </a:p>
          <a:p>
            <a:r>
              <a:rPr lang="en-US" dirty="0" smtClean="0"/>
              <a:t>No	15</a:t>
            </a:r>
            <a:endParaRPr lang="en-US" dirty="0"/>
          </a:p>
        </p:txBody>
      </p:sp>
    </p:spTree>
    <p:extLst>
      <p:ext uri="{BB962C8B-B14F-4D97-AF65-F5344CB8AC3E}">
        <p14:creationId xmlns:p14="http://schemas.microsoft.com/office/powerpoint/2010/main" val="370453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1F497D"/>
                </a:solidFill>
              </a:rPr>
              <a:t>Peer to Peer fundraising campaigns</a:t>
            </a:r>
            <a:endParaRPr lang="en-US" sz="3600" dirty="0"/>
          </a:p>
        </p:txBody>
      </p:sp>
      <p:sp>
        <p:nvSpPr>
          <p:cNvPr id="3" name="Content Placeholder 2"/>
          <p:cNvSpPr>
            <a:spLocks noGrp="1"/>
          </p:cNvSpPr>
          <p:nvPr>
            <p:ph idx="1"/>
          </p:nvPr>
        </p:nvSpPr>
        <p:spPr/>
        <p:txBody>
          <a:bodyPr/>
          <a:lstStyle/>
          <a:p>
            <a:endParaRPr lang="en-US" dirty="0"/>
          </a:p>
        </p:txBody>
      </p:sp>
      <p:pic>
        <p:nvPicPr>
          <p:cNvPr id="5122" name="Picture 2" descr="C:\Users\thomas.j.donovan\Desktop\drop and give faceboo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8128"/>
            <a:ext cx="6400800" cy="5059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6096000"/>
            <a:ext cx="2133600" cy="491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27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fundraising campaigns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Does your state regulate </a:t>
            </a:r>
            <a:r>
              <a:rPr lang="en-US" sz="2600" b="1" dirty="0" smtClean="0"/>
              <a:t>individuals</a:t>
            </a:r>
            <a:r>
              <a:rPr lang="en-US" sz="2600" dirty="0" smtClean="0"/>
              <a:t> who conduct peer to peer campaigns to contribute to a charity using a third party website?</a:t>
            </a:r>
          </a:p>
          <a:p>
            <a:r>
              <a:rPr lang="en-US" sz="2600" dirty="0" smtClean="0"/>
              <a:t>Yes	10</a:t>
            </a:r>
          </a:p>
          <a:p>
            <a:r>
              <a:rPr lang="en-US" sz="2600" dirty="0" smtClean="0"/>
              <a:t>No	31</a:t>
            </a:r>
          </a:p>
          <a:p>
            <a:endParaRPr lang="en-US" sz="2600" dirty="0"/>
          </a:p>
          <a:p>
            <a:r>
              <a:rPr lang="en-US" sz="2600" dirty="0" smtClean="0"/>
              <a:t>Does your state require </a:t>
            </a:r>
            <a:r>
              <a:rPr lang="en-US" sz="2600" b="1" dirty="0" smtClean="0"/>
              <a:t>individuals</a:t>
            </a:r>
            <a:r>
              <a:rPr lang="en-US" sz="2600" dirty="0" smtClean="0"/>
              <a:t> who conduct those peer to peer campaigns to obtain permission from the charity?</a:t>
            </a:r>
          </a:p>
          <a:p>
            <a:r>
              <a:rPr lang="en-US" sz="2600" dirty="0" smtClean="0"/>
              <a:t>Yes 	10</a:t>
            </a:r>
          </a:p>
          <a:p>
            <a:pPr lvl="1"/>
            <a:r>
              <a:rPr lang="en-US" sz="2600" dirty="0"/>
              <a:t>Only if </a:t>
            </a:r>
            <a:r>
              <a:rPr lang="en-US" sz="2600" dirty="0" smtClean="0"/>
              <a:t>individual also </a:t>
            </a:r>
            <a:r>
              <a:rPr lang="en-US" sz="2600" dirty="0"/>
              <a:t>displays charity’s logo or </a:t>
            </a:r>
            <a:r>
              <a:rPr lang="en-US" sz="2600" dirty="0" smtClean="0"/>
              <a:t>its written </a:t>
            </a:r>
            <a:r>
              <a:rPr lang="en-US" sz="2600" dirty="0"/>
              <a:t>material  1</a:t>
            </a:r>
          </a:p>
          <a:p>
            <a:r>
              <a:rPr lang="en-US" sz="2600" dirty="0" smtClean="0"/>
              <a:t>No	31</a:t>
            </a:r>
          </a:p>
          <a:p>
            <a:pPr lvl="1"/>
            <a:endParaRPr lang="en-US" dirty="0"/>
          </a:p>
        </p:txBody>
      </p:sp>
    </p:spTree>
    <p:extLst>
      <p:ext uri="{BB962C8B-B14F-4D97-AF65-F5344CB8AC3E}">
        <p14:creationId xmlns:p14="http://schemas.microsoft.com/office/powerpoint/2010/main" val="13384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fundraising campaigns</a:t>
            </a:r>
            <a:endParaRPr lang="en-US" dirty="0"/>
          </a:p>
        </p:txBody>
      </p:sp>
      <p:sp>
        <p:nvSpPr>
          <p:cNvPr id="3" name="Content Placeholder 2"/>
          <p:cNvSpPr>
            <a:spLocks noGrp="1"/>
          </p:cNvSpPr>
          <p:nvPr>
            <p:ph idx="1"/>
          </p:nvPr>
        </p:nvSpPr>
        <p:spPr/>
        <p:txBody>
          <a:bodyPr>
            <a:normAutofit/>
          </a:bodyPr>
          <a:lstStyle/>
          <a:p>
            <a:r>
              <a:rPr lang="en-US" dirty="0"/>
              <a:t>Does your state regulate </a:t>
            </a:r>
            <a:r>
              <a:rPr lang="en-US" b="1" dirty="0" smtClean="0"/>
              <a:t>third party websites </a:t>
            </a:r>
            <a:r>
              <a:rPr lang="en-US" dirty="0" smtClean="0"/>
              <a:t>that host individual peer </a:t>
            </a:r>
            <a:r>
              <a:rPr lang="en-US" dirty="0"/>
              <a:t>to peer campaigns to </a:t>
            </a:r>
            <a:r>
              <a:rPr lang="en-US" dirty="0" smtClean="0"/>
              <a:t>benefit a charity?</a:t>
            </a:r>
          </a:p>
          <a:p>
            <a:r>
              <a:rPr lang="en-US" dirty="0" smtClean="0"/>
              <a:t>Yes	8</a:t>
            </a:r>
          </a:p>
          <a:p>
            <a:pPr lvl="1"/>
            <a:r>
              <a:rPr lang="en-US" sz="2400" dirty="0" smtClean="0"/>
              <a:t>Only if they are compensated or touch the money 1</a:t>
            </a:r>
          </a:p>
          <a:p>
            <a:pPr lvl="1"/>
            <a:r>
              <a:rPr lang="en-US" sz="2400" dirty="0" smtClean="0"/>
              <a:t>Only if they are compensated 7</a:t>
            </a:r>
          </a:p>
          <a:p>
            <a:r>
              <a:rPr lang="en-US" dirty="0" smtClean="0"/>
              <a:t>No  33</a:t>
            </a:r>
          </a:p>
          <a:p>
            <a:r>
              <a:rPr lang="en-US" dirty="0"/>
              <a:t>Does your state require </a:t>
            </a:r>
            <a:r>
              <a:rPr lang="en-US" b="1" dirty="0" smtClean="0"/>
              <a:t>third party websites </a:t>
            </a:r>
            <a:r>
              <a:rPr lang="en-US" dirty="0" smtClean="0"/>
              <a:t>that host individual peer </a:t>
            </a:r>
            <a:r>
              <a:rPr lang="en-US" dirty="0"/>
              <a:t>to peer campaigns to obtain permission from the charity?</a:t>
            </a:r>
          </a:p>
          <a:p>
            <a:r>
              <a:rPr lang="en-US" dirty="0"/>
              <a:t>Yes 	</a:t>
            </a:r>
            <a:r>
              <a:rPr lang="en-US" dirty="0" smtClean="0"/>
              <a:t>11</a:t>
            </a:r>
            <a:endParaRPr lang="en-US" dirty="0"/>
          </a:p>
          <a:p>
            <a:r>
              <a:rPr lang="en-US" dirty="0" smtClean="0"/>
              <a:t>No</a:t>
            </a:r>
            <a:r>
              <a:rPr lang="en-US" dirty="0"/>
              <a:t>	</a:t>
            </a:r>
            <a:r>
              <a:rPr lang="en-US" dirty="0" smtClean="0"/>
              <a:t>20</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51160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
            </a:r>
            <a:r>
              <a:rPr lang="en-US" sz="3200" dirty="0" smtClean="0"/>
              <a:t>onor advised fund used as intermediary</a:t>
            </a:r>
            <a:endParaRPr lang="en-US" sz="3200" dirty="0"/>
          </a:p>
        </p:txBody>
      </p:sp>
      <p:sp>
        <p:nvSpPr>
          <p:cNvPr id="3" name="Content Placeholder 2"/>
          <p:cNvSpPr>
            <a:spLocks noGrp="1"/>
          </p:cNvSpPr>
          <p:nvPr>
            <p:ph idx="1"/>
          </p:nvPr>
        </p:nvSpPr>
        <p:spPr/>
        <p:txBody>
          <a:bodyPr/>
          <a:lstStyle/>
          <a:p>
            <a:r>
              <a:rPr lang="en-US" dirty="0" smtClean="0"/>
              <a:t>Network for Good, PayPal Giving Fund, American Online Giving Foundation, MakeMyDonation, etc. </a:t>
            </a:r>
            <a:endParaRPr lang="en-US" dirty="0"/>
          </a:p>
        </p:txBody>
      </p:sp>
      <p:pic>
        <p:nvPicPr>
          <p:cNvPr id="1026" name="Picture 2" descr="C:\Users\thomas.j.donovan\Desktop\Network for Good DAF_Facebook_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64" y="2438400"/>
            <a:ext cx="7772400" cy="395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2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 advised funds</a:t>
            </a:r>
            <a:endParaRPr lang="en-US" dirty="0"/>
          </a:p>
        </p:txBody>
      </p:sp>
      <p:sp>
        <p:nvSpPr>
          <p:cNvPr id="3" name="Content Placeholder 2"/>
          <p:cNvSpPr>
            <a:spLocks noGrp="1"/>
          </p:cNvSpPr>
          <p:nvPr>
            <p:ph idx="1"/>
          </p:nvPr>
        </p:nvSpPr>
        <p:spPr/>
        <p:txBody>
          <a:bodyPr>
            <a:normAutofit lnSpcReduction="10000"/>
          </a:bodyPr>
          <a:lstStyle/>
          <a:p>
            <a:r>
              <a:rPr lang="en-US" dirty="0" smtClean="0"/>
              <a:t>Does your state regulate</a:t>
            </a:r>
            <a:r>
              <a:rPr lang="en-US" dirty="0" smtClean="0">
                <a:solidFill>
                  <a:srgbClr val="000000"/>
                </a:solidFill>
                <a:ea typeface="Lucida Grande"/>
                <a:cs typeface="Lucida Grande"/>
              </a:rPr>
              <a:t> </a:t>
            </a:r>
            <a:r>
              <a:rPr lang="en-US" dirty="0">
                <a:solidFill>
                  <a:srgbClr val="000000"/>
                </a:solidFill>
                <a:ea typeface="Lucida Grande"/>
                <a:cs typeface="Lucida Grande"/>
              </a:rPr>
              <a:t>donor advised </a:t>
            </a:r>
            <a:r>
              <a:rPr lang="en-US" dirty="0" smtClean="0">
                <a:solidFill>
                  <a:srgbClr val="000000"/>
                </a:solidFill>
                <a:ea typeface="Lucida Grande"/>
                <a:cs typeface="Lucida Grande"/>
              </a:rPr>
              <a:t>fund charities </a:t>
            </a:r>
            <a:r>
              <a:rPr lang="en-US" dirty="0">
                <a:solidFill>
                  <a:srgbClr val="000000"/>
                </a:solidFill>
                <a:ea typeface="Lucida Grande"/>
                <a:cs typeface="Lucida Grande"/>
              </a:rPr>
              <a:t>that receive and </a:t>
            </a:r>
            <a:r>
              <a:rPr lang="en-US" dirty="0" smtClean="0">
                <a:solidFill>
                  <a:srgbClr val="000000"/>
                </a:solidFill>
                <a:ea typeface="Lucida Grande"/>
                <a:cs typeface="Lucida Grande"/>
              </a:rPr>
              <a:t>distribute </a:t>
            </a:r>
            <a:r>
              <a:rPr lang="en-US" dirty="0">
                <a:solidFill>
                  <a:srgbClr val="000000"/>
                </a:solidFill>
                <a:ea typeface="Lucida Grande"/>
                <a:cs typeface="Lucida Grande"/>
              </a:rPr>
              <a:t>donations </a:t>
            </a:r>
            <a:r>
              <a:rPr lang="en-US" dirty="0" smtClean="0">
                <a:solidFill>
                  <a:srgbClr val="000000"/>
                </a:solidFill>
                <a:ea typeface="Lucida Grande"/>
                <a:cs typeface="Lucida Grande"/>
              </a:rPr>
              <a:t>collected for specific </a:t>
            </a:r>
            <a:r>
              <a:rPr lang="en-US" dirty="0">
                <a:solidFill>
                  <a:srgbClr val="000000"/>
                </a:solidFill>
                <a:ea typeface="Lucida Grande"/>
                <a:cs typeface="Lucida Grande"/>
              </a:rPr>
              <a:t>charities through a third party </a:t>
            </a:r>
            <a:r>
              <a:rPr lang="en-US" dirty="0" smtClean="0">
                <a:solidFill>
                  <a:srgbClr val="000000"/>
                </a:solidFill>
                <a:ea typeface="Lucida Grande"/>
                <a:cs typeface="Lucida Grande"/>
              </a:rPr>
              <a:t>website?</a:t>
            </a:r>
            <a:endParaRPr lang="en-US" dirty="0" smtClean="0"/>
          </a:p>
          <a:p>
            <a:r>
              <a:rPr lang="en-US" dirty="0" smtClean="0"/>
              <a:t>Yes	25</a:t>
            </a:r>
          </a:p>
          <a:p>
            <a:pPr lvl="1"/>
            <a:r>
              <a:rPr lang="en-US" sz="2400" dirty="0" smtClean="0"/>
              <a:t>As a professional fundraiser, if paid	9</a:t>
            </a:r>
          </a:p>
          <a:p>
            <a:pPr lvl="1"/>
            <a:r>
              <a:rPr lang="en-US" sz="2400" dirty="0" smtClean="0"/>
              <a:t>As a charity	14</a:t>
            </a:r>
          </a:p>
          <a:p>
            <a:r>
              <a:rPr lang="en-US" dirty="0" smtClean="0"/>
              <a:t>No	16</a:t>
            </a:r>
          </a:p>
          <a:p>
            <a:endParaRPr lang="en-US" dirty="0"/>
          </a:p>
          <a:p>
            <a:r>
              <a:rPr lang="en-US" dirty="0" smtClean="0"/>
              <a:t>Examples: Network for Good, AmazonSmiles, PayPal Giving, American Online Giving, GoFundMe Impact, MakeMyDonation, Fidelity, U.S. Charitable Gift Trust, Schwab</a:t>
            </a:r>
            <a:endParaRPr lang="en-US" dirty="0"/>
          </a:p>
        </p:txBody>
      </p:sp>
    </p:spTree>
    <p:extLst>
      <p:ext uri="{BB962C8B-B14F-4D97-AF65-F5344CB8AC3E}">
        <p14:creationId xmlns:p14="http://schemas.microsoft.com/office/powerpoint/2010/main" val="67188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face of fundraising is changing</a:t>
            </a:r>
            <a:endParaRPr lang="en-US" dirty="0"/>
          </a:p>
        </p:txBody>
      </p:sp>
      <p:sp>
        <p:nvSpPr>
          <p:cNvPr id="3" name="Content Placeholder 2"/>
          <p:cNvSpPr>
            <a:spLocks noGrp="1"/>
          </p:cNvSpPr>
          <p:nvPr>
            <p:ph idx="1"/>
          </p:nvPr>
        </p:nvSpPr>
        <p:spPr/>
        <p:txBody>
          <a:bodyPr>
            <a:normAutofit/>
          </a:bodyPr>
          <a:lstStyle/>
          <a:p>
            <a:r>
              <a:rPr lang="en-US" sz="3200" dirty="0" smtClean="0"/>
              <a:t>Individuals who fundraise on websites make appeals once reserved to charities – “democratization of fundraising”</a:t>
            </a:r>
          </a:p>
          <a:p>
            <a:r>
              <a:rPr lang="en-US" sz="3200" dirty="0" smtClean="0"/>
              <a:t>Websites serve as gateways for donations to any and all charities</a:t>
            </a:r>
          </a:p>
          <a:p>
            <a:r>
              <a:rPr lang="en-US" sz="3200" dirty="0" smtClean="0"/>
              <a:t>Individuals use social media for peer to peer fundraising to benefit charities</a:t>
            </a:r>
          </a:p>
          <a:p>
            <a:r>
              <a:rPr lang="en-US" sz="3200" dirty="0" smtClean="0"/>
              <a:t>Disaster fundraising has moved to the internet</a:t>
            </a:r>
          </a:p>
          <a:p>
            <a:endParaRPr lang="en-US" sz="3200" dirty="0"/>
          </a:p>
        </p:txBody>
      </p:sp>
    </p:spTree>
    <p:extLst>
      <p:ext uri="{BB962C8B-B14F-4D97-AF65-F5344CB8AC3E}">
        <p14:creationId xmlns:p14="http://schemas.microsoft.com/office/powerpoint/2010/main" val="36599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fundraising</a:t>
            </a:r>
            <a:endParaRPr lang="en-US" dirty="0"/>
          </a:p>
        </p:txBody>
      </p:sp>
      <p:pic>
        <p:nvPicPr>
          <p:cNvPr id="4" name="Content Placeholder 3"/>
          <p:cNvPicPr>
            <a:picLocks noGrp="1"/>
          </p:cNvPicPr>
          <p:nvPr>
            <p:ph idx="1"/>
          </p:nvPr>
        </p:nvPicPr>
        <p:blipFill rotWithShape="1">
          <a:blip r:embed="rId2"/>
          <a:srcRect l="379" t="13274" r="1896" b="6637"/>
          <a:stretch/>
        </p:blipFill>
        <p:spPr bwMode="auto">
          <a:xfrm>
            <a:off x="852815" y="1600200"/>
            <a:ext cx="7438369"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84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fundraising</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sz="2600" dirty="0" smtClean="0">
                <a:solidFill>
                  <a:srgbClr val="000000"/>
                </a:solidFill>
                <a:ea typeface="Lucida Grande"/>
                <a:cs typeface="Lucida Grande"/>
              </a:rPr>
              <a:t>Has </a:t>
            </a:r>
            <a:r>
              <a:rPr lang="en-US" sz="2600" dirty="0">
                <a:solidFill>
                  <a:srgbClr val="000000"/>
                </a:solidFill>
                <a:ea typeface="Lucida Grande"/>
                <a:cs typeface="Lucida Grande"/>
              </a:rPr>
              <a:t>your state experienced a disaster or violent event that led to large scale crowdfunding </a:t>
            </a:r>
            <a:r>
              <a:rPr lang="en-US" sz="2600" dirty="0" smtClean="0">
                <a:solidFill>
                  <a:srgbClr val="000000"/>
                </a:solidFill>
                <a:ea typeface="Lucida Grande"/>
                <a:cs typeface="Lucida Grande"/>
              </a:rPr>
              <a:t>activity?</a:t>
            </a:r>
          </a:p>
          <a:p>
            <a:r>
              <a:rPr lang="en-US" sz="2600" dirty="0" smtClean="0"/>
              <a:t>Yes	22</a:t>
            </a:r>
          </a:p>
          <a:p>
            <a:r>
              <a:rPr lang="en-US" sz="2600" dirty="0" smtClean="0"/>
              <a:t>No	19</a:t>
            </a:r>
          </a:p>
          <a:p>
            <a:r>
              <a:rPr lang="en-US" sz="2600" dirty="0" smtClean="0"/>
              <a:t>Responses by states to disaster fundraising:</a:t>
            </a:r>
          </a:p>
          <a:p>
            <a:pPr lvl="1"/>
            <a:r>
              <a:rPr lang="en-US" sz="2600" dirty="0" smtClean="0"/>
              <a:t>Coordination to create a central donation recipient (One Boston, Aurora Victim Relief Fund,</a:t>
            </a:r>
            <a:r>
              <a:rPr lang="en-US" sz="2600" dirty="0"/>
              <a:t> </a:t>
            </a:r>
            <a:r>
              <a:rPr lang="en-US" sz="2600" dirty="0" smtClean="0"/>
              <a:t>OneOrlando)</a:t>
            </a:r>
          </a:p>
          <a:p>
            <a:pPr lvl="1"/>
            <a:r>
              <a:rPr lang="en-US" sz="2600" dirty="0" smtClean="0"/>
              <a:t>Outreach to public on wise giving</a:t>
            </a:r>
          </a:p>
          <a:p>
            <a:pPr lvl="1"/>
            <a:r>
              <a:rPr lang="en-US" sz="2600" dirty="0" smtClean="0"/>
              <a:t>Outreach to crowdfunding websites</a:t>
            </a:r>
          </a:p>
          <a:p>
            <a:pPr lvl="1"/>
            <a:r>
              <a:rPr lang="en-US" sz="2600" dirty="0" smtClean="0"/>
              <a:t>Follow up on complaints</a:t>
            </a:r>
          </a:p>
          <a:p>
            <a:pPr lvl="1"/>
            <a:r>
              <a:rPr lang="en-US" sz="2600" dirty="0" smtClean="0"/>
              <a:t>Facilitate closeout of funds and transfers between funds</a:t>
            </a:r>
          </a:p>
          <a:p>
            <a:pPr lvl="1"/>
            <a:r>
              <a:rPr lang="en-US" sz="2600" dirty="0" smtClean="0"/>
              <a:t>Issuance of report on disaster fundraising (Sandy Hook)</a:t>
            </a:r>
          </a:p>
          <a:p>
            <a:pPr lvl="1"/>
            <a:r>
              <a:rPr lang="en-US" sz="2600" dirty="0" smtClean="0"/>
              <a:t>New statute requiring financial reports for disaster fundraising (Tennessee)</a:t>
            </a:r>
          </a:p>
          <a:p>
            <a:pPr lvl="1"/>
            <a:endParaRPr lang="en-US" sz="2600" dirty="0" smtClean="0"/>
          </a:p>
          <a:p>
            <a:pPr lvl="1"/>
            <a:endParaRPr lang="en-US" sz="2600" dirty="0" smtClean="0"/>
          </a:p>
          <a:p>
            <a:endParaRPr lang="en-US" dirty="0"/>
          </a:p>
        </p:txBody>
      </p:sp>
    </p:spTree>
    <p:extLst>
      <p:ext uri="{BB962C8B-B14F-4D97-AF65-F5344CB8AC3E}">
        <p14:creationId xmlns:p14="http://schemas.microsoft.com/office/powerpoint/2010/main" val="299287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Jurisdictional issues</a:t>
            </a:r>
            <a:endParaRPr lang="en-US" dirty="0"/>
          </a:p>
        </p:txBody>
      </p:sp>
      <p:sp>
        <p:nvSpPr>
          <p:cNvPr id="3" name="Content Placeholder 2"/>
          <p:cNvSpPr>
            <a:spLocks noGrp="1"/>
          </p:cNvSpPr>
          <p:nvPr>
            <p:ph idx="1"/>
          </p:nvPr>
        </p:nvSpPr>
        <p:spPr/>
        <p:txBody>
          <a:bodyPr/>
          <a:lstStyle/>
          <a:p>
            <a:r>
              <a:rPr lang="en-US" dirty="0" smtClean="0"/>
              <a:t>How does your state address jurisdictional requirements to permit </a:t>
            </a:r>
            <a:r>
              <a:rPr lang="en-US" dirty="0" smtClean="0">
                <a:solidFill>
                  <a:srgbClr val="000000"/>
                </a:solidFill>
                <a:ea typeface="Lucida Grande"/>
                <a:cs typeface="Lucida Grande"/>
              </a:rPr>
              <a:t>regulation </a:t>
            </a:r>
            <a:r>
              <a:rPr lang="en-US" dirty="0">
                <a:solidFill>
                  <a:srgbClr val="000000"/>
                </a:solidFill>
                <a:ea typeface="Lucida Grande"/>
                <a:cs typeface="Lucida Grande"/>
              </a:rPr>
              <a:t>of </a:t>
            </a:r>
            <a:r>
              <a:rPr lang="en-US" dirty="0" smtClean="0">
                <a:solidFill>
                  <a:srgbClr val="000000"/>
                </a:solidFill>
                <a:ea typeface="Lucida Grande"/>
                <a:cs typeface="Lucida Grande"/>
              </a:rPr>
              <a:t>third party </a:t>
            </a:r>
            <a:r>
              <a:rPr lang="en-US" dirty="0">
                <a:solidFill>
                  <a:srgbClr val="000000"/>
                </a:solidFill>
                <a:ea typeface="Lucida Grande"/>
                <a:cs typeface="Lucida Grande"/>
              </a:rPr>
              <a:t>websites through which a donor may make a charitable contribution</a:t>
            </a:r>
            <a:r>
              <a:rPr lang="en-US" dirty="0" smtClean="0">
                <a:solidFill>
                  <a:srgbClr val="000000"/>
                </a:solidFill>
                <a:ea typeface="Lucida Grande"/>
                <a:cs typeface="Lucida Grande"/>
              </a:rPr>
              <a:t>?</a:t>
            </a:r>
          </a:p>
          <a:p>
            <a:pPr lvl="1"/>
            <a:r>
              <a:rPr lang="en-US" sz="2400" dirty="0" smtClean="0"/>
              <a:t>Charleston principles	5</a:t>
            </a:r>
          </a:p>
          <a:p>
            <a:pPr lvl="1"/>
            <a:r>
              <a:rPr lang="en-US" sz="2400" dirty="0" smtClean="0"/>
              <a:t>Look whether it targets state residents as donors	9</a:t>
            </a:r>
          </a:p>
          <a:p>
            <a:pPr lvl="1"/>
            <a:r>
              <a:rPr lang="en-US" sz="2400" dirty="0" smtClean="0"/>
              <a:t>Look whether it fundraises for a charity operating in the state   1</a:t>
            </a:r>
          </a:p>
          <a:p>
            <a:pPr lvl="1"/>
            <a:r>
              <a:rPr lang="en-US" sz="2400" dirty="0" smtClean="0"/>
              <a:t>Not encountered yet	8</a:t>
            </a:r>
            <a:endParaRPr lang="en-US" sz="2400" dirty="0"/>
          </a:p>
        </p:txBody>
      </p:sp>
    </p:spTree>
    <p:extLst>
      <p:ext uri="{BB962C8B-B14F-4D97-AF65-F5344CB8AC3E}">
        <p14:creationId xmlns:p14="http://schemas.microsoft.com/office/powerpoint/2010/main" val="24667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Crowdfunding enforcement activity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Has </a:t>
            </a:r>
            <a:r>
              <a:rPr lang="en-US" dirty="0">
                <a:solidFill>
                  <a:srgbClr val="000000"/>
                </a:solidFill>
                <a:ea typeface="Lucida Grande"/>
                <a:cs typeface="Lucida Grande"/>
              </a:rPr>
              <a:t>your state engaged in any enforcement activity arising out of crowdfunding</a:t>
            </a:r>
            <a:r>
              <a:rPr lang="en-US" dirty="0" smtClean="0">
                <a:solidFill>
                  <a:srgbClr val="000000"/>
                </a:solidFill>
                <a:ea typeface="Lucida Grande"/>
                <a:cs typeface="Lucida Grande"/>
              </a:rPr>
              <a:t>?</a:t>
            </a:r>
          </a:p>
          <a:p>
            <a:r>
              <a:rPr lang="en-US" dirty="0" smtClean="0"/>
              <a:t>Yes	17</a:t>
            </a:r>
          </a:p>
          <a:p>
            <a:pPr lvl="1"/>
            <a:r>
              <a:rPr lang="en-US" sz="2400" dirty="0" smtClean="0"/>
              <a:t>Administrative investigations   15   (includes Charity Blossom [now defunct], PayPal </a:t>
            </a:r>
            <a:r>
              <a:rPr lang="en-US" sz="2400" dirty="0"/>
              <a:t>[</a:t>
            </a:r>
            <a:r>
              <a:rPr lang="en-US" sz="2400" dirty="0" smtClean="0"/>
              <a:t>ongoing], </a:t>
            </a:r>
            <a:r>
              <a:rPr lang="en-US" sz="2400" dirty="0" smtClean="0"/>
              <a:t>others)</a:t>
            </a:r>
            <a:endParaRPr lang="en-US" sz="2400" dirty="0" smtClean="0"/>
          </a:p>
          <a:p>
            <a:pPr lvl="1"/>
            <a:r>
              <a:rPr lang="en-US" sz="2400" dirty="0" smtClean="0"/>
              <a:t>Fundraising for a charity without its permission</a:t>
            </a:r>
            <a:r>
              <a:rPr lang="en-US" sz="2400" dirty="0"/>
              <a:t> </a:t>
            </a:r>
            <a:r>
              <a:rPr lang="en-US" sz="2400" dirty="0" smtClean="0"/>
              <a:t>   3</a:t>
            </a:r>
          </a:p>
          <a:p>
            <a:pPr lvl="1"/>
            <a:r>
              <a:rPr lang="en-US" sz="2400" dirty="0" smtClean="0"/>
              <a:t>Registration as professional fundraiser required   4  </a:t>
            </a:r>
          </a:p>
          <a:p>
            <a:pPr lvl="1"/>
            <a:r>
              <a:rPr lang="en-US" sz="2400" dirty="0" smtClean="0"/>
              <a:t>Criminal referral for fraud    4</a:t>
            </a:r>
          </a:p>
          <a:p>
            <a:r>
              <a:rPr lang="en-US" dirty="0" smtClean="0"/>
              <a:t>No	24</a:t>
            </a:r>
            <a:endParaRPr lang="en-US" dirty="0"/>
          </a:p>
        </p:txBody>
      </p:sp>
    </p:spTree>
    <p:extLst>
      <p:ext uri="{BB962C8B-B14F-4D97-AF65-F5344CB8AC3E}">
        <p14:creationId xmlns:p14="http://schemas.microsoft.com/office/powerpoint/2010/main" val="258865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Crowdfunding benefits and problems</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ea typeface="Lucida Grande"/>
                <a:cs typeface="Lucida Grande"/>
              </a:rPr>
              <a:t>	</a:t>
            </a:r>
            <a:r>
              <a:rPr lang="en-US" b="1" dirty="0" smtClean="0">
                <a:solidFill>
                  <a:srgbClr val="000000"/>
                </a:solidFill>
                <a:ea typeface="Lucida Grande"/>
                <a:cs typeface="Lucida Grande"/>
              </a:rPr>
              <a:t>Benefits</a:t>
            </a:r>
            <a:r>
              <a:rPr lang="en-US" dirty="0" smtClean="0">
                <a:solidFill>
                  <a:srgbClr val="000000"/>
                </a:solidFill>
                <a:ea typeface="Lucida Grande"/>
                <a:cs typeface="Lucida Grande"/>
              </a:rPr>
              <a:t>: charities can raise money quickly, raise awareness of causes, lower fees than with other fundraising methods, good use of social media, individuals can raise money from social network, solicitation is publicly available for all to monitor</a:t>
            </a:r>
          </a:p>
          <a:p>
            <a:pPr marL="0" indent="0">
              <a:buNone/>
            </a:pPr>
            <a:r>
              <a:rPr lang="en-US" dirty="0">
                <a:solidFill>
                  <a:srgbClr val="000000"/>
                </a:solidFill>
                <a:ea typeface="Lucida Grande"/>
                <a:cs typeface="Lucida Grande"/>
              </a:rPr>
              <a:t>	</a:t>
            </a:r>
            <a:r>
              <a:rPr lang="en-US" b="1" dirty="0" smtClean="0">
                <a:solidFill>
                  <a:srgbClr val="000000"/>
                </a:solidFill>
                <a:ea typeface="Lucida Grande"/>
                <a:cs typeface="Lucida Grande"/>
              </a:rPr>
              <a:t>Problems</a:t>
            </a:r>
            <a:r>
              <a:rPr lang="en-US" dirty="0" smtClean="0">
                <a:solidFill>
                  <a:srgbClr val="000000"/>
                </a:solidFill>
                <a:ea typeface="Lucida Grande"/>
                <a:cs typeface="Lucida Grande"/>
              </a:rPr>
              <a:t>: public confusion between charity and individual giving, regulatory scheme unclear, no permission given by charity to appear on website, unclear jurisdiction, charitable fundraising laws not written with crowdfunding in mind, possible increased fraud </a:t>
            </a:r>
            <a:endParaRPr lang="en-US" dirty="0"/>
          </a:p>
        </p:txBody>
      </p:sp>
    </p:spTree>
    <p:extLst>
      <p:ext uri="{BB962C8B-B14F-4D97-AF65-F5344CB8AC3E}">
        <p14:creationId xmlns:p14="http://schemas.microsoft.com/office/powerpoint/2010/main" val="293208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Crowdfunding and traditional charities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ea typeface="Lucida Grande"/>
                <a:cs typeface="Lucida Grande"/>
              </a:rPr>
              <a:t>Any effect </a:t>
            </a:r>
            <a:r>
              <a:rPr lang="en-US" dirty="0">
                <a:solidFill>
                  <a:srgbClr val="000000"/>
                </a:solidFill>
                <a:ea typeface="Lucida Grande"/>
                <a:cs typeface="Lucida Grande"/>
              </a:rPr>
              <a:t>in your state on traditional charities </a:t>
            </a:r>
            <a:r>
              <a:rPr lang="en-US" dirty="0" smtClean="0">
                <a:solidFill>
                  <a:srgbClr val="000000"/>
                </a:solidFill>
                <a:ea typeface="Lucida Grande"/>
                <a:cs typeface="Lucida Grande"/>
              </a:rPr>
              <a:t>resulting from </a:t>
            </a:r>
            <a:r>
              <a:rPr lang="en-US" dirty="0">
                <a:solidFill>
                  <a:srgbClr val="000000"/>
                </a:solidFill>
                <a:ea typeface="Lucida Grande"/>
                <a:cs typeface="Lucida Grande"/>
              </a:rPr>
              <a:t>fundraising </a:t>
            </a:r>
            <a:r>
              <a:rPr lang="en-US" b="1" dirty="0">
                <a:solidFill>
                  <a:srgbClr val="000000"/>
                </a:solidFill>
                <a:ea typeface="Lucida Grande"/>
                <a:cs typeface="Lucida Grande"/>
              </a:rPr>
              <a:t>for individuals </a:t>
            </a:r>
            <a:r>
              <a:rPr lang="en-US" dirty="0">
                <a:solidFill>
                  <a:srgbClr val="000000"/>
                </a:solidFill>
                <a:ea typeface="Lucida Grande"/>
                <a:cs typeface="Lucida Grande"/>
              </a:rPr>
              <a:t>using third party websites</a:t>
            </a:r>
            <a:r>
              <a:rPr lang="en-US" dirty="0" smtClean="0">
                <a:solidFill>
                  <a:srgbClr val="000000"/>
                </a:solidFill>
                <a:ea typeface="Lucida Grande"/>
                <a:cs typeface="Lucida Grande"/>
              </a:rPr>
              <a:t>?</a:t>
            </a:r>
          </a:p>
          <a:p>
            <a:pPr marL="0" indent="0">
              <a:buNone/>
            </a:pPr>
            <a:r>
              <a:rPr lang="en-US" dirty="0" smtClean="0"/>
              <a:t>No measurable effect</a:t>
            </a:r>
            <a:r>
              <a:rPr lang="en-US" dirty="0"/>
              <a:t> </a:t>
            </a:r>
            <a:r>
              <a:rPr lang="en-US" dirty="0" smtClean="0"/>
              <a:t>   3</a:t>
            </a:r>
          </a:p>
          <a:p>
            <a:pPr marL="0" indent="0">
              <a:buNone/>
            </a:pPr>
            <a:r>
              <a:rPr lang="en-US" dirty="0" smtClean="0"/>
              <a:t>Unknown	25</a:t>
            </a:r>
            <a:endParaRPr lang="en-US" dirty="0"/>
          </a:p>
        </p:txBody>
      </p:sp>
    </p:spTree>
    <p:extLst>
      <p:ext uri="{BB962C8B-B14F-4D97-AF65-F5344CB8AC3E}">
        <p14:creationId xmlns:p14="http://schemas.microsoft.com/office/powerpoint/2010/main" val="350111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crowdfunding regulation </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indent="0">
              <a:buNone/>
            </a:pPr>
            <a:r>
              <a:rPr lang="en-US" dirty="0" smtClean="0">
                <a:solidFill>
                  <a:srgbClr val="000000"/>
                </a:solidFill>
                <a:ea typeface="Lucida Grande"/>
                <a:cs typeface="Lucida Grande"/>
              </a:rPr>
              <a:t>Is </a:t>
            </a:r>
            <a:r>
              <a:rPr lang="en-US" dirty="0">
                <a:solidFill>
                  <a:srgbClr val="000000"/>
                </a:solidFill>
                <a:ea typeface="Lucida Grande"/>
                <a:cs typeface="Lucida Grande"/>
              </a:rPr>
              <a:t>current </a:t>
            </a:r>
            <a:r>
              <a:rPr lang="en-US" dirty="0" smtClean="0">
                <a:solidFill>
                  <a:srgbClr val="000000"/>
                </a:solidFill>
                <a:ea typeface="Lucida Grande"/>
                <a:cs typeface="Lucida Grande"/>
              </a:rPr>
              <a:t>professional fundraising </a:t>
            </a:r>
            <a:r>
              <a:rPr lang="en-US" dirty="0">
                <a:solidFill>
                  <a:srgbClr val="000000"/>
                </a:solidFill>
                <a:ea typeface="Lucida Grande"/>
                <a:cs typeface="Lucida Grande"/>
              </a:rPr>
              <a:t>law adequate? </a:t>
            </a:r>
            <a:endParaRPr lang="en-US" dirty="0" smtClean="0">
              <a:solidFill>
                <a:srgbClr val="000000"/>
              </a:solidFill>
              <a:ea typeface="Lucida Grande"/>
              <a:cs typeface="Lucida Grande"/>
            </a:endParaRPr>
          </a:p>
          <a:p>
            <a:pPr marL="0" indent="0">
              <a:buNone/>
            </a:pPr>
            <a:r>
              <a:rPr lang="en-US" dirty="0" smtClean="0">
                <a:solidFill>
                  <a:srgbClr val="000000"/>
                </a:solidFill>
                <a:ea typeface="Lucida Grande"/>
                <a:cs typeface="Lucida Grande"/>
              </a:rPr>
              <a:t>Yes	5</a:t>
            </a:r>
          </a:p>
          <a:p>
            <a:pPr marL="0" indent="0">
              <a:buNone/>
            </a:pPr>
            <a:r>
              <a:rPr lang="en-US" dirty="0" smtClean="0">
                <a:solidFill>
                  <a:srgbClr val="000000"/>
                </a:solidFill>
                <a:ea typeface="Lucida Grande"/>
                <a:cs typeface="Lucida Grande"/>
              </a:rPr>
              <a:t>No    12</a:t>
            </a:r>
            <a:endParaRPr lang="en-US" dirty="0">
              <a:solidFill>
                <a:srgbClr val="000000"/>
              </a:solidFill>
              <a:ea typeface="Lucida Grande"/>
              <a:cs typeface="Lucida Grande"/>
            </a:endParaRPr>
          </a:p>
          <a:p>
            <a:pPr marL="0" indent="0">
              <a:buNone/>
            </a:pPr>
            <a:r>
              <a:rPr lang="en-US" dirty="0" smtClean="0">
                <a:solidFill>
                  <a:srgbClr val="000000"/>
                </a:solidFill>
                <a:ea typeface="Lucida Grande"/>
                <a:cs typeface="Lucida Grande"/>
              </a:rPr>
              <a:t>Should </a:t>
            </a:r>
            <a:r>
              <a:rPr lang="en-US" dirty="0">
                <a:solidFill>
                  <a:srgbClr val="000000"/>
                </a:solidFill>
                <a:ea typeface="Lucida Grande"/>
                <a:cs typeface="Lucida Grande"/>
              </a:rPr>
              <a:t>self-regulation be encouraged? </a:t>
            </a:r>
            <a:endParaRPr lang="en-US" dirty="0" smtClean="0">
              <a:solidFill>
                <a:srgbClr val="000000"/>
              </a:solidFill>
              <a:ea typeface="Lucida Grande"/>
              <a:cs typeface="Lucida Grande"/>
            </a:endParaRPr>
          </a:p>
          <a:p>
            <a:pPr marL="0" indent="0">
              <a:buNone/>
            </a:pPr>
            <a:r>
              <a:rPr lang="en-US" dirty="0" smtClean="0">
                <a:solidFill>
                  <a:srgbClr val="000000"/>
                </a:solidFill>
                <a:ea typeface="Lucida Grande"/>
                <a:cs typeface="Lucida Grande"/>
              </a:rPr>
              <a:t>Yes	5</a:t>
            </a:r>
          </a:p>
          <a:p>
            <a:pPr marL="0" indent="0">
              <a:buNone/>
            </a:pPr>
            <a:r>
              <a:rPr lang="en-US" dirty="0" smtClean="0">
                <a:solidFill>
                  <a:srgbClr val="000000"/>
                </a:solidFill>
                <a:ea typeface="Lucida Grande"/>
                <a:cs typeface="Lucida Grande"/>
              </a:rPr>
              <a:t>No	4</a:t>
            </a:r>
            <a:endParaRPr lang="en-US" dirty="0">
              <a:solidFill>
                <a:srgbClr val="000000"/>
              </a:solidFill>
              <a:ea typeface="Lucida Grande"/>
              <a:cs typeface="Lucida Grande"/>
            </a:endParaRPr>
          </a:p>
          <a:p>
            <a:pPr marL="0" indent="0">
              <a:buNone/>
            </a:pPr>
            <a:r>
              <a:rPr lang="en-US" dirty="0" smtClean="0">
                <a:solidFill>
                  <a:srgbClr val="000000"/>
                </a:solidFill>
                <a:ea typeface="Lucida Grande"/>
                <a:cs typeface="Lucida Grande"/>
              </a:rPr>
              <a:t>Is </a:t>
            </a:r>
            <a:r>
              <a:rPr lang="en-US" dirty="0">
                <a:solidFill>
                  <a:srgbClr val="000000"/>
                </a:solidFill>
                <a:ea typeface="Lucida Grande"/>
                <a:cs typeface="Lucida Grande"/>
              </a:rPr>
              <a:t>there a need for a new uniform law? </a:t>
            </a:r>
            <a:endParaRPr lang="en-US" dirty="0" smtClean="0">
              <a:solidFill>
                <a:srgbClr val="000000"/>
              </a:solidFill>
              <a:ea typeface="Lucida Grande"/>
              <a:cs typeface="Lucida Grande"/>
            </a:endParaRPr>
          </a:p>
          <a:p>
            <a:pPr marL="0" indent="0">
              <a:buNone/>
            </a:pPr>
            <a:r>
              <a:rPr lang="en-US" dirty="0" smtClean="0">
                <a:solidFill>
                  <a:srgbClr val="000000"/>
                </a:solidFill>
                <a:ea typeface="Lucida Grande"/>
                <a:cs typeface="Lucida Grande"/>
              </a:rPr>
              <a:t>Yes   17</a:t>
            </a:r>
          </a:p>
          <a:p>
            <a:pPr marL="0" indent="0">
              <a:buNone/>
            </a:pPr>
            <a:r>
              <a:rPr lang="en-US" dirty="0" smtClean="0">
                <a:solidFill>
                  <a:srgbClr val="000000"/>
                </a:solidFill>
                <a:ea typeface="Lucida Grande"/>
                <a:cs typeface="Lucida Grande"/>
              </a:rPr>
              <a:t>No	8</a:t>
            </a:r>
            <a:endParaRPr lang="en-US" dirty="0">
              <a:solidFill>
                <a:srgbClr val="000000"/>
              </a:solidFill>
              <a:ea typeface="Lucida Grande"/>
              <a:cs typeface="Lucida Grande"/>
            </a:endParaRPr>
          </a:p>
          <a:p>
            <a:pPr marL="0" indent="0">
              <a:buNone/>
            </a:pPr>
            <a:r>
              <a:rPr lang="en-US" dirty="0" smtClean="0">
                <a:solidFill>
                  <a:srgbClr val="000000"/>
                </a:solidFill>
                <a:ea typeface="Lucida Grande"/>
                <a:cs typeface="Lucida Grande"/>
              </a:rPr>
              <a:t>Is </a:t>
            </a:r>
            <a:r>
              <a:rPr lang="en-US" dirty="0">
                <a:solidFill>
                  <a:srgbClr val="000000"/>
                </a:solidFill>
                <a:ea typeface="Lucida Grande"/>
                <a:cs typeface="Lucida Grande"/>
              </a:rPr>
              <a:t>there a need for a single registration for 50 states</a:t>
            </a:r>
            <a:r>
              <a:rPr lang="en-US" dirty="0" smtClean="0">
                <a:solidFill>
                  <a:srgbClr val="000000"/>
                </a:solidFill>
                <a:ea typeface="Lucida Grande"/>
                <a:cs typeface="Lucida Grande"/>
              </a:rPr>
              <a:t>?</a:t>
            </a:r>
          </a:p>
          <a:p>
            <a:pPr marL="0" indent="0">
              <a:buNone/>
            </a:pPr>
            <a:r>
              <a:rPr lang="en-US" dirty="0" smtClean="0">
                <a:solidFill>
                  <a:srgbClr val="000000"/>
                </a:solidFill>
                <a:ea typeface="Lucida Grande"/>
                <a:cs typeface="Lucida Grande"/>
              </a:rPr>
              <a:t>Yes   10</a:t>
            </a:r>
          </a:p>
          <a:p>
            <a:pPr marL="0" indent="0">
              <a:buNone/>
            </a:pPr>
            <a:r>
              <a:rPr lang="en-US" dirty="0" smtClean="0">
                <a:solidFill>
                  <a:srgbClr val="000000"/>
                </a:solidFill>
                <a:ea typeface="Lucida Grande"/>
                <a:cs typeface="Lucida Grande"/>
              </a:rPr>
              <a:t>No	9</a:t>
            </a:r>
            <a:endParaRPr lang="en-US" dirty="0"/>
          </a:p>
        </p:txBody>
      </p:sp>
    </p:spTree>
    <p:extLst>
      <p:ext uri="{BB962C8B-B14F-4D97-AF65-F5344CB8AC3E}">
        <p14:creationId xmlns:p14="http://schemas.microsoft.com/office/powerpoint/2010/main" val="368403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t>
            </a:r>
            <a:r>
              <a:rPr lang="en-US" dirty="0"/>
              <a:t>d</a:t>
            </a:r>
            <a:r>
              <a:rPr lang="en-US" dirty="0" smtClean="0"/>
              <a:t>id</a:t>
            </a:r>
            <a:endParaRPr lang="en-US" dirty="0"/>
          </a:p>
        </p:txBody>
      </p:sp>
      <p:sp>
        <p:nvSpPr>
          <p:cNvPr id="3" name="Content Placeholder 2"/>
          <p:cNvSpPr>
            <a:spLocks noGrp="1"/>
          </p:cNvSpPr>
          <p:nvPr>
            <p:ph idx="1"/>
          </p:nvPr>
        </p:nvSpPr>
        <p:spPr/>
        <p:txBody>
          <a:bodyPr>
            <a:normAutofit/>
          </a:bodyPr>
          <a:lstStyle/>
          <a:p>
            <a:r>
              <a:rPr lang="en-US" sz="3200" dirty="0" smtClean="0"/>
              <a:t>Crowdfunding working group formed at the 2016 NASCO conference</a:t>
            </a:r>
          </a:p>
          <a:p>
            <a:r>
              <a:rPr lang="en-US" sz="3200" dirty="0" smtClean="0"/>
              <a:t>Group decided early on to learn how states handle issues relating to fundraising via third party websites and social media</a:t>
            </a:r>
          </a:p>
          <a:p>
            <a:r>
              <a:rPr lang="en-US" sz="3200" dirty="0" smtClean="0"/>
              <a:t>Group designed and distributed an online survey for each state to complete</a:t>
            </a:r>
          </a:p>
          <a:p>
            <a:r>
              <a:rPr lang="en-US" sz="3200" dirty="0" smtClean="0"/>
              <a:t>Survey focused on charity regulation, not consumer protection or common law rules</a:t>
            </a:r>
            <a:endParaRPr lang="en-US" sz="3200" dirty="0"/>
          </a:p>
        </p:txBody>
      </p:sp>
    </p:spTree>
    <p:extLst>
      <p:ext uri="{BB962C8B-B14F-4D97-AF65-F5344CB8AC3E}">
        <p14:creationId xmlns:p14="http://schemas.microsoft.com/office/powerpoint/2010/main" val="93652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3200" dirty="0" smtClean="0"/>
              <a:t>Of 51 states (including DC), 41 responded</a:t>
            </a:r>
          </a:p>
          <a:p>
            <a:r>
              <a:rPr lang="en-US" sz="3200" dirty="0" smtClean="0"/>
              <a:t>While survey included screen shots for illustration, some confusion with subtle distinctions among questions</a:t>
            </a:r>
          </a:p>
          <a:p>
            <a:r>
              <a:rPr lang="en-US" sz="3200" dirty="0" smtClean="0"/>
              <a:t>While survey intended to exclude general consumer protection regulation, some states rely upon those statutes for regulation of fundraising</a:t>
            </a:r>
            <a:endParaRPr lang="en-US" sz="3200" dirty="0"/>
          </a:p>
        </p:txBody>
      </p:sp>
    </p:spTree>
    <p:extLst>
      <p:ext uri="{BB962C8B-B14F-4D97-AF65-F5344CB8AC3E}">
        <p14:creationId xmlns:p14="http://schemas.microsoft.com/office/powerpoint/2010/main" val="145985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Fundraising for individuals </a:t>
            </a:r>
            <a:r>
              <a:rPr lang="mr-IN" sz="3600" dirty="0" smtClean="0"/>
              <a:t>–</a:t>
            </a:r>
            <a:r>
              <a:rPr lang="en-US" sz="3600" dirty="0" smtClean="0"/>
              <a:t> no benefit to donor</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thomas.j.donovan\Desktop\Dad &amp; Dog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7863840" cy="38986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57800" y="5486400"/>
            <a:ext cx="2590800" cy="622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75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Fundraising for individuals </a:t>
            </a:r>
            <a:r>
              <a:rPr lang="mr-IN" dirty="0" smtClean="0"/>
              <a:t>–</a:t>
            </a:r>
            <a:r>
              <a:rPr lang="en-US" dirty="0" smtClean="0"/>
              <a:t> no benefit</a:t>
            </a:r>
            <a:endParaRPr lang="en-US" dirty="0"/>
          </a:p>
        </p:txBody>
      </p:sp>
      <p:sp>
        <p:nvSpPr>
          <p:cNvPr id="3" name="Content Placeholder 2"/>
          <p:cNvSpPr>
            <a:spLocks noGrp="1"/>
          </p:cNvSpPr>
          <p:nvPr>
            <p:ph idx="1"/>
          </p:nvPr>
        </p:nvSpPr>
        <p:spPr/>
        <p:txBody>
          <a:bodyPr/>
          <a:lstStyle/>
          <a:p>
            <a:r>
              <a:rPr lang="en-US" dirty="0" smtClean="0"/>
              <a:t>Does your state regulate fundraising by individuals for individuals where there is no opportunity for a benefit?</a:t>
            </a:r>
          </a:p>
          <a:p>
            <a:r>
              <a:rPr lang="en-US" dirty="0" smtClean="0"/>
              <a:t>Yes	14</a:t>
            </a:r>
          </a:p>
          <a:p>
            <a:r>
              <a:rPr lang="en-US" dirty="0" smtClean="0"/>
              <a:t>No	27</a:t>
            </a:r>
            <a:endParaRPr lang="en-US" dirty="0"/>
          </a:p>
        </p:txBody>
      </p:sp>
    </p:spTree>
    <p:extLst>
      <p:ext uri="{BB962C8B-B14F-4D97-AF65-F5344CB8AC3E}">
        <p14:creationId xmlns:p14="http://schemas.microsoft.com/office/powerpoint/2010/main" val="154696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sz="3200" dirty="0" smtClean="0"/>
              <a:t>Fundraising for individuals </a:t>
            </a:r>
            <a:r>
              <a:rPr lang="mr-IN" sz="3200" dirty="0" smtClean="0"/>
              <a:t>–</a:t>
            </a:r>
            <a:r>
              <a:rPr lang="en-US" sz="3200" dirty="0" smtClean="0"/>
              <a:t> benefit for donor</a:t>
            </a:r>
            <a:endParaRPr lang="en-US" sz="3200" dirty="0">
              <a:effectLst/>
            </a:endParaRPr>
          </a:p>
        </p:txBody>
      </p:sp>
      <p:sp>
        <p:nvSpPr>
          <p:cNvPr id="3" name="Content Placeholder 2"/>
          <p:cNvSpPr>
            <a:spLocks noGrp="1"/>
          </p:cNvSpPr>
          <p:nvPr>
            <p:ph idx="1"/>
          </p:nvPr>
        </p:nvSpPr>
        <p:spPr>
          <a:xfrm>
            <a:off x="381000" y="1600200"/>
            <a:ext cx="8305800" cy="4876800"/>
          </a:xfrm>
        </p:spPr>
        <p:txBody>
          <a:bodyPr/>
          <a:lstStyle/>
          <a:p>
            <a:pPr marL="0" indent="0">
              <a:buNone/>
            </a:pPr>
            <a:endParaRPr lang="en-US" dirty="0"/>
          </a:p>
        </p:txBody>
      </p:sp>
      <p:pic>
        <p:nvPicPr>
          <p:cNvPr id="2050" name="Picture 2" descr="C:\Users\thomas.j.donovan\Desktop\Black Ink Campaig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5995"/>
            <a:ext cx="8412480" cy="367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4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for individuals - benefit</a:t>
            </a:r>
            <a:endParaRPr lang="en-US" dirty="0"/>
          </a:p>
        </p:txBody>
      </p:sp>
      <p:sp>
        <p:nvSpPr>
          <p:cNvPr id="3" name="Content Placeholder 2"/>
          <p:cNvSpPr>
            <a:spLocks noGrp="1"/>
          </p:cNvSpPr>
          <p:nvPr>
            <p:ph idx="1"/>
          </p:nvPr>
        </p:nvSpPr>
        <p:spPr/>
        <p:txBody>
          <a:bodyPr/>
          <a:lstStyle/>
          <a:p>
            <a:r>
              <a:rPr lang="en-US" dirty="0"/>
              <a:t>Does your state regulate fundraising </a:t>
            </a:r>
            <a:r>
              <a:rPr lang="en-US" dirty="0" smtClean="0"/>
              <a:t>by </a:t>
            </a:r>
            <a:r>
              <a:rPr lang="en-US" dirty="0"/>
              <a:t>individuals </a:t>
            </a:r>
            <a:r>
              <a:rPr lang="en-US" dirty="0" smtClean="0"/>
              <a:t>for individuals where </a:t>
            </a:r>
            <a:r>
              <a:rPr lang="en-US" dirty="0"/>
              <a:t>there is </a:t>
            </a:r>
            <a:r>
              <a:rPr lang="en-US" dirty="0" smtClean="0"/>
              <a:t>an opportunity </a:t>
            </a:r>
            <a:r>
              <a:rPr lang="en-US" dirty="0"/>
              <a:t>for a </a:t>
            </a:r>
            <a:r>
              <a:rPr lang="en-US" dirty="0" smtClean="0"/>
              <a:t>non-equity benefit</a:t>
            </a:r>
            <a:r>
              <a:rPr lang="en-US" dirty="0"/>
              <a:t>?</a:t>
            </a:r>
          </a:p>
          <a:p>
            <a:r>
              <a:rPr lang="en-US" dirty="0" smtClean="0"/>
              <a:t>Yes	 5</a:t>
            </a:r>
          </a:p>
          <a:p>
            <a:r>
              <a:rPr lang="en-US" dirty="0" smtClean="0"/>
              <a:t>No   36</a:t>
            </a:r>
            <a:endParaRPr lang="en-US" dirty="0"/>
          </a:p>
        </p:txBody>
      </p:sp>
    </p:spTree>
    <p:extLst>
      <p:ext uri="{BB962C8B-B14F-4D97-AF65-F5344CB8AC3E}">
        <p14:creationId xmlns:p14="http://schemas.microsoft.com/office/powerpoint/2010/main" val="265750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for individuals</a:t>
            </a:r>
            <a:endParaRPr lang="en-US" dirty="0"/>
          </a:p>
        </p:txBody>
      </p:sp>
      <p:sp>
        <p:nvSpPr>
          <p:cNvPr id="3" name="Content Placeholder 2"/>
          <p:cNvSpPr>
            <a:spLocks noGrp="1"/>
          </p:cNvSpPr>
          <p:nvPr>
            <p:ph idx="1"/>
          </p:nvPr>
        </p:nvSpPr>
        <p:spPr/>
        <p:txBody>
          <a:bodyPr/>
          <a:lstStyle/>
          <a:p>
            <a:r>
              <a:rPr lang="en-US" dirty="0" smtClean="0"/>
              <a:t>Does your state regulate third party websites (GoFundMe, etc.) for their activity hosting fundraising campaigns for individuals where there is no offer of a benefit?</a:t>
            </a:r>
          </a:p>
          <a:p>
            <a:r>
              <a:rPr lang="en-US" dirty="0" smtClean="0"/>
              <a:t>Yes    7</a:t>
            </a:r>
          </a:p>
          <a:p>
            <a:r>
              <a:rPr lang="en-US" dirty="0" smtClean="0"/>
              <a:t>No   34</a:t>
            </a:r>
          </a:p>
          <a:p>
            <a:endParaRPr lang="en-US" dirty="0"/>
          </a:p>
          <a:p>
            <a:r>
              <a:rPr lang="en-US" dirty="0" smtClean="0"/>
              <a:t>Does your state regulate third party websites (Kickstarter, etc.) for their activity hosting fundraising campaigns for individuals offering a non-equity benefit?</a:t>
            </a:r>
          </a:p>
          <a:p>
            <a:r>
              <a:rPr lang="en-US" dirty="0" smtClean="0"/>
              <a:t>Yes     5</a:t>
            </a:r>
          </a:p>
          <a:p>
            <a:r>
              <a:rPr lang="en-US" dirty="0" smtClean="0"/>
              <a:t>No	36</a:t>
            </a:r>
          </a:p>
          <a:p>
            <a:endParaRPr lang="en-US" dirty="0"/>
          </a:p>
          <a:p>
            <a:endParaRPr lang="en-US" dirty="0"/>
          </a:p>
        </p:txBody>
      </p:sp>
    </p:spTree>
    <p:extLst>
      <p:ext uri="{BB962C8B-B14F-4D97-AF65-F5344CB8AC3E}">
        <p14:creationId xmlns:p14="http://schemas.microsoft.com/office/powerpoint/2010/main" val="2001113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2355</TotalTime>
  <Words>618</Words>
  <Application>Microsoft Office PowerPoint</Application>
  <PresentationFormat>On-screen Show (4:3)</PresentationFormat>
  <Paragraphs>140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NASCO Crowdfunding Working Group</vt:lpstr>
      <vt:lpstr>The face of fundraising is changing</vt:lpstr>
      <vt:lpstr>What we did</vt:lpstr>
      <vt:lpstr>Results</vt:lpstr>
      <vt:lpstr> Fundraising for individuals – no benefit to donor </vt:lpstr>
      <vt:lpstr>Fundraising for individuals – no benefit</vt:lpstr>
      <vt:lpstr>Fundraising for individuals – benefit for donor</vt:lpstr>
      <vt:lpstr>Fundraising for individuals - benefit</vt:lpstr>
      <vt:lpstr>Fundraising for individuals</vt:lpstr>
      <vt:lpstr> Third party website fundraising for charities </vt:lpstr>
      <vt:lpstr>Third party website fundraising for charities </vt:lpstr>
      <vt:lpstr>Fundraising for charities </vt:lpstr>
      <vt:lpstr>Fundraising for charities</vt:lpstr>
      <vt:lpstr>Fundraising for charities</vt:lpstr>
      <vt:lpstr>Peer to Peer fundraising campaigns</vt:lpstr>
      <vt:lpstr>Peer to peer fundraising campaigns</vt:lpstr>
      <vt:lpstr>Peer to peer fundraising campaigns</vt:lpstr>
      <vt:lpstr>Donor advised fund used as intermediary</vt:lpstr>
      <vt:lpstr>Donor advised funds</vt:lpstr>
      <vt:lpstr>Disaster fundraising</vt:lpstr>
      <vt:lpstr>Disaster fundraising</vt:lpstr>
      <vt:lpstr>Jurisdictional issues</vt:lpstr>
      <vt:lpstr>Crowdfunding enforcement activity</vt:lpstr>
      <vt:lpstr>Crowdfunding benefits and problems</vt:lpstr>
      <vt:lpstr>Crowdfunding and traditional charities</vt:lpstr>
      <vt:lpstr>Evaluation of crowdfunding regulation </vt:lpstr>
    </vt:vector>
  </TitlesOfParts>
  <Company>State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NASCO Crowdfunding Working Group</dc:title>
  <dc:creator>Thomas.J.Donovan</dc:creator>
  <cp:lastModifiedBy>Thomas.J.Donovan</cp:lastModifiedBy>
  <cp:revision>74</cp:revision>
  <dcterms:created xsi:type="dcterms:W3CDTF">2017-09-13T12:52:10Z</dcterms:created>
  <dcterms:modified xsi:type="dcterms:W3CDTF">2017-11-06T18:39:43Z</dcterms:modified>
</cp:coreProperties>
</file>